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A572C-CC70-4A1D-A2A3-FA0DE13391E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21002-C647-4FB6-8EE8-38AECDF1B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87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7CA5E-1C09-3A45-95A3-51BA12AE00E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70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7CA5E-1C09-3A45-95A3-51BA12AE00E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12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7CA5E-1C09-3A45-95A3-51BA12AE00E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61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000" y="752475"/>
            <a:ext cx="6604000" cy="3716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8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000" y="752475"/>
            <a:ext cx="6604000" cy="3716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07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7CA5E-1C09-3A45-95A3-51BA12AE00E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92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7CA5E-1C09-3A45-95A3-51BA12AE00E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24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C7CA5E-1C09-3A45-95A3-51BA12AE00E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88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21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77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5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56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12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77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3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0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31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3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CB4C1-5AFC-40CB-8EE7-7F7B2F1BE470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1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783646-CD18-8E48-9FA0-DD5AE9FC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A1079D7-E464-C24B-8F90-22AA6EE91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  <a:p>
            <a:r>
              <a:rPr lang="en-US" dirty="0"/>
              <a:t>Descriptive analytics</a:t>
            </a:r>
          </a:p>
          <a:p>
            <a:r>
              <a:rPr lang="en-US" dirty="0"/>
              <a:t>Explanatory analytics</a:t>
            </a:r>
          </a:p>
          <a:p>
            <a:r>
              <a:rPr lang="en-US" dirty="0"/>
              <a:t>Predictive analytics</a:t>
            </a:r>
          </a:p>
          <a:p>
            <a:r>
              <a:rPr lang="en-US" dirty="0"/>
              <a:t>Prescriptive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4F4C31F-07DF-364B-AFF9-D0AAD49A6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40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9C271C-F749-AB46-AB40-735C777F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EX1: Class walk through </a:t>
            </a:r>
            <a:r>
              <a:rPr lang="en-US"/>
              <a:t>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B379FBC-5FB3-DC43-8B98-10140D96D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a table of mean tonnage for the three countries with the mean rounded to two decimal places</a:t>
            </a:r>
          </a:p>
          <a:p>
            <a:pPr lvl="1"/>
            <a:r>
              <a:rPr lang="en-US" dirty="0"/>
              <a:t>Mutate with round</a:t>
            </a:r>
          </a:p>
          <a:p>
            <a:pPr lvl="1"/>
            <a:r>
              <a:rPr lang="en-US" dirty="0" err="1"/>
              <a:t>Viz</a:t>
            </a:r>
            <a:r>
              <a:rPr lang="en-US" dirty="0"/>
              <a:t> with Table</a:t>
            </a:r>
          </a:p>
          <a:p>
            <a:r>
              <a:rPr lang="en-US" dirty="0"/>
              <a:t>Prepare a bar chart of mean tonnage for the three countries</a:t>
            </a:r>
          </a:p>
          <a:p>
            <a:pPr lvl="1"/>
            <a:r>
              <a:rPr lang="en-US" dirty="0" err="1"/>
              <a:t>Viz</a:t>
            </a:r>
            <a:r>
              <a:rPr lang="en-US" dirty="0"/>
              <a:t> with Bar</a:t>
            </a:r>
          </a:p>
        </p:txBody>
      </p:sp>
    </p:spTree>
    <p:extLst>
      <p:ext uri="{BB962C8B-B14F-4D97-AF65-F5344CB8AC3E}">
        <p14:creationId xmlns:p14="http://schemas.microsoft.com/office/powerpoint/2010/main" val="2908577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5DBAA6B-1FFD-2846-BC8C-702EC565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21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9C271C-F749-AB46-AB40-735C777F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EX1: Class walk through </a:t>
            </a:r>
            <a:r>
              <a:rPr lang="en-US"/>
              <a:t>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B379FBC-5FB3-DC43-8B98-10140D96D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column with the ISO A2 code for the three countries (DK, NO, SE)</a:t>
            </a:r>
          </a:p>
          <a:p>
            <a:pPr lvl="1"/>
            <a:r>
              <a:rPr lang="en-US" dirty="0"/>
              <a:t>Mutate with </a:t>
            </a:r>
            <a:r>
              <a:rPr lang="en-US" dirty="0" err="1"/>
              <a:t>case_when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Country == 'Denmark' ~ 'DK',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Country == 'Norway' ~ 'NO',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Country == 'Sweden' ~ 'SE')</a:t>
            </a:r>
          </a:p>
          <a:p>
            <a:pPr marL="457200" lvl="1" indent="0">
              <a:buNone/>
            </a:pP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* Copy and paste of the above code sometimes does not work. Type instead.</a:t>
            </a:r>
          </a:p>
          <a:p>
            <a:r>
              <a:rPr lang="en-US" dirty="0"/>
              <a:t>Create a map showing the mean tonnage for each country</a:t>
            </a:r>
          </a:p>
          <a:p>
            <a:pPr lvl="1"/>
            <a:r>
              <a:rPr lang="en-US" dirty="0" err="1"/>
              <a:t>Viz</a:t>
            </a:r>
            <a:r>
              <a:rPr lang="en-US" dirty="0"/>
              <a:t> – Map-</a:t>
            </a:r>
            <a:r>
              <a:rPr lang="en-US" dirty="0" err="1"/>
              <a:t>GeoJSON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59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97C701A-7725-E144-876C-489DFFEAD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85610"/>
            <a:ext cx="7086600" cy="595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0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3FF179-3575-4E47-9AED-DBA15A7F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807C65F-8312-6D47-896D-C8AE57749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wrangling is the set of activities required to clean data prior to analytics</a:t>
            </a:r>
          </a:p>
          <a:p>
            <a:r>
              <a:rPr lang="en-US" dirty="0"/>
              <a:t>Includes</a:t>
            </a:r>
          </a:p>
          <a:p>
            <a:pPr lvl="1"/>
            <a:r>
              <a:rPr lang="en-US" dirty="0"/>
              <a:t>Reading a file</a:t>
            </a:r>
          </a:p>
          <a:p>
            <a:pPr lvl="1"/>
            <a:r>
              <a:rPr lang="en-US" dirty="0"/>
              <a:t>Normalizing or converting from broad to narrow format</a:t>
            </a:r>
          </a:p>
          <a:p>
            <a:pPr lvl="1"/>
            <a:r>
              <a:rPr lang="en-US" dirty="0"/>
              <a:t>Extracting rows or columns</a:t>
            </a:r>
          </a:p>
          <a:p>
            <a:pPr lvl="1"/>
            <a:r>
              <a:rPr lang="en-US" dirty="0"/>
              <a:t>Creating new columns</a:t>
            </a:r>
          </a:p>
          <a:p>
            <a:pPr lvl="1"/>
            <a:r>
              <a:rPr lang="en-US" dirty="0"/>
              <a:t>Transforming columns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B5C418F-2085-114E-8C7A-9B25415D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2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B22F30-CFCF-B149-8B98-D71209A6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89EC2E-1BC6-2B4F-8719-B7CAF232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row is </a:t>
            </a:r>
          </a:p>
          <a:p>
            <a:pPr lvl="1"/>
            <a:r>
              <a:rPr lang="en-US" dirty="0"/>
              <a:t>uniquely identified</a:t>
            </a:r>
          </a:p>
          <a:p>
            <a:pPr lvl="1"/>
            <a:r>
              <a:rPr lang="en-US" dirty="0"/>
              <a:t>contains one observation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582BB13B-E954-284B-AD8E-BA958372C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429001"/>
            <a:ext cx="7886700" cy="246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6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a spreadsheet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7C69263-A6A0-1241-B85F-D2D30D430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690689"/>
            <a:ext cx="36576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- A grammar of data manipulation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38377" y="2125268"/>
          <a:ext cx="7715249" cy="3602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18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3534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21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Function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Purpose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filter()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Select rows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select()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Select columns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arrange()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Sort rows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summarize()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Compute a single summary statistic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kern="1200" baseline="0" dirty="0" err="1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group_by</a:t>
                      </a:r>
                      <a:r>
                        <a:rPr lang="en-US" sz="1500" b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()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Pair with summarize() to analyze groups within a dataset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 err="1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inner_join</a:t>
                      </a: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Join two tables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mutate()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Create</a:t>
                      </a:r>
                      <a:r>
                        <a:rPr lang="en-US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 a new column</a:t>
                      </a:r>
                      <a:endParaRPr lang="en-US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 err="1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case_when</a:t>
                      </a: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Recode a column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2767495429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distinct()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Select</a:t>
                      </a:r>
                      <a:r>
                        <a:rPr lang="en-US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 distinct rows</a:t>
                      </a:r>
                      <a:endParaRPr lang="en-US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 err="1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sample_n</a:t>
                      </a: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() &amp;</a:t>
                      </a:r>
                      <a:r>
                        <a:rPr lang="en-US" sz="1500" b="0" baseline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sz="1500" b="0" dirty="0" err="1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sample_frac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Select a random sample</a:t>
                      </a:r>
                      <a:r>
                        <a:rPr lang="en-US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 by number or fraction</a:t>
                      </a:r>
                      <a:endParaRPr lang="en-US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929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2AE9EA-142E-EC46-A687-6823424F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314A7D-8FD8-054E-B5C9-A3E80C7F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  <a:p>
            <a:r>
              <a:rPr lang="en-US" dirty="0"/>
              <a:t>Spreadsheet</a:t>
            </a:r>
          </a:p>
          <a:p>
            <a:r>
              <a:rPr lang="en-US" dirty="0"/>
              <a:t>Database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7AB8FE2-ECCC-EC4F-A4B8-CD88F0B6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60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6E501B-A209-A347-98B9-9E9DD0C9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7603806-CAD6-C74F-AE0D-FCA873E7B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  <a:p>
            <a:r>
              <a:rPr lang="en-US" dirty="0"/>
              <a:t>Graphs</a:t>
            </a:r>
          </a:p>
          <a:p>
            <a:r>
              <a:rPr lang="en-US" dirty="0"/>
              <a:t>Maps</a:t>
            </a:r>
          </a:p>
        </p:txBody>
      </p:sp>
    </p:spTree>
    <p:extLst>
      <p:ext uri="{BB962C8B-B14F-4D97-AF65-F5344CB8AC3E}">
        <p14:creationId xmlns:p14="http://schemas.microsoft.com/office/powerpoint/2010/main" val="4250142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9C271C-F749-AB46-AB40-735C777F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EX1: Class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B379FBC-5FB3-DC43-8B98-10140D96D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Read shipping data</a:t>
            </a:r>
          </a:p>
          <a:p>
            <a:pPr lvl="1"/>
            <a:r>
              <a:rPr lang="en-US" dirty="0" err="1"/>
              <a:t>shipping.csv</a:t>
            </a:r>
            <a:r>
              <a:rPr lang="en-US" dirty="0"/>
              <a:t> (millions of tons per year by registered country) (file link in module contents)</a:t>
            </a:r>
          </a:p>
          <a:p>
            <a:pPr lvl="1"/>
            <a:r>
              <a:rPr lang="en-US" dirty="0"/>
              <a:t>Rename ‘country’ to ‘Country’</a:t>
            </a:r>
          </a:p>
          <a:p>
            <a:r>
              <a:rPr lang="en-US" dirty="0"/>
              <a:t>Use gather to normalize</a:t>
            </a:r>
          </a:p>
          <a:p>
            <a:pPr lvl="1"/>
            <a:r>
              <a:rPr lang="en-US" dirty="0"/>
              <a:t>Identifier is country + year</a:t>
            </a:r>
          </a:p>
          <a:p>
            <a:r>
              <a:rPr lang="en-US" dirty="0"/>
              <a:t>Extract data for Denmark, Norway, and Sweden</a:t>
            </a:r>
          </a:p>
          <a:p>
            <a:pPr lvl="1"/>
            <a:r>
              <a:rPr lang="en-US" dirty="0"/>
              <a:t>Filter</a:t>
            </a:r>
          </a:p>
          <a:p>
            <a:r>
              <a:rPr lang="en-US" dirty="0"/>
              <a:t>Prepare a graphic showing tonnage for the three countries for each year</a:t>
            </a:r>
          </a:p>
          <a:p>
            <a:pPr lvl="1"/>
            <a:r>
              <a:rPr lang="en-US" dirty="0" err="1"/>
              <a:t>Viz</a:t>
            </a:r>
            <a:r>
              <a:rPr lang="en-US" dirty="0"/>
              <a:t> with Line</a:t>
            </a:r>
          </a:p>
          <a:p>
            <a:pPr lvl="2"/>
            <a:r>
              <a:rPr lang="en-US" dirty="0"/>
              <a:t>Year(x), Tons (y), Country(color)</a:t>
            </a:r>
          </a:p>
        </p:txBody>
      </p:sp>
    </p:spTree>
    <p:extLst>
      <p:ext uri="{BB962C8B-B14F-4D97-AF65-F5344CB8AC3E}">
        <p14:creationId xmlns:p14="http://schemas.microsoft.com/office/powerpoint/2010/main" val="110194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2335C42-3349-9948-9CFE-E2000DE5C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10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</Words>
  <Application>Microsoft Office PowerPoint</Application>
  <PresentationFormat>Widescreen</PresentationFormat>
  <Paragraphs>86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Office Theme</vt:lpstr>
      <vt:lpstr>Skills development</vt:lpstr>
      <vt:lpstr>Data wrangling</vt:lpstr>
      <vt:lpstr>Normalization</vt:lpstr>
      <vt:lpstr>Normalizing a spreadsheet</vt:lpstr>
      <vt:lpstr>dplyr - A grammar of data manipulation</vt:lpstr>
      <vt:lpstr>Input files</vt:lpstr>
      <vt:lpstr>Descriptive analytics</vt:lpstr>
      <vt:lpstr>EX1: Class walk through</vt:lpstr>
      <vt:lpstr>PowerPoint Presentation</vt:lpstr>
      <vt:lpstr>EX1: Class walk through (cont.)</vt:lpstr>
      <vt:lpstr>PowerPoint Presentation</vt:lpstr>
      <vt:lpstr>EX1: Class walk through (cont.)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 development</dc:title>
  <dc:creator>Salge, Carolina A.</dc:creator>
  <cp:lastModifiedBy>Salge, Carolina A.</cp:lastModifiedBy>
  <cp:revision>2</cp:revision>
  <dcterms:created xsi:type="dcterms:W3CDTF">2020-06-02T20:11:35Z</dcterms:created>
  <dcterms:modified xsi:type="dcterms:W3CDTF">2020-06-04T19:53:50Z</dcterms:modified>
</cp:coreProperties>
</file>